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8" r:id="rId2"/>
    <p:sldId id="262" r:id="rId3"/>
    <p:sldId id="350" r:id="rId4"/>
    <p:sldId id="265" r:id="rId5"/>
    <p:sldId id="303" r:id="rId6"/>
    <p:sldId id="349" r:id="rId7"/>
    <p:sldId id="335" r:id="rId8"/>
    <p:sldId id="342" r:id="rId9"/>
    <p:sldId id="343" r:id="rId10"/>
    <p:sldId id="344" r:id="rId11"/>
    <p:sldId id="336" r:id="rId12"/>
    <p:sldId id="337" r:id="rId13"/>
    <p:sldId id="338" r:id="rId14"/>
    <p:sldId id="339" r:id="rId15"/>
    <p:sldId id="340" r:id="rId16"/>
    <p:sldId id="341" r:id="rId17"/>
    <p:sldId id="351" r:id="rId18"/>
    <p:sldId id="345" r:id="rId19"/>
    <p:sldId id="365" r:id="rId20"/>
    <p:sldId id="308" r:id="rId21"/>
    <p:sldId id="352" r:id="rId22"/>
    <p:sldId id="355" r:id="rId23"/>
    <p:sldId id="359" r:id="rId24"/>
    <p:sldId id="363" r:id="rId25"/>
    <p:sldId id="315" r:id="rId26"/>
    <p:sldId id="364" r:id="rId27"/>
    <p:sldId id="367" r:id="rId28"/>
    <p:sldId id="368" r:id="rId29"/>
    <p:sldId id="370" r:id="rId30"/>
    <p:sldId id="360" r:id="rId31"/>
    <p:sldId id="320" r:id="rId32"/>
    <p:sldId id="356" r:id="rId33"/>
    <p:sldId id="357" r:id="rId34"/>
    <p:sldId id="277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1" autoAdjust="0"/>
    <p:restoredTop sz="92840" autoAdjust="0"/>
  </p:normalViewPr>
  <p:slideViewPr>
    <p:cSldViewPr snapToGrid="0" snapToObjects="1" showGuides="1">
      <p:cViewPr>
        <p:scale>
          <a:sx n="125" d="100"/>
          <a:sy n="125" d="100"/>
        </p:scale>
        <p:origin x="-2752" y="-432"/>
      </p:cViewPr>
      <p:guideLst>
        <p:guide orient="horz" pos="951"/>
        <p:guide pos="30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rbel"/>
              </a:defRPr>
            </a:lvl1pPr>
          </a:lstStyle>
          <a:p>
            <a:fld id="{241CBA21-84F0-284D-A004-782022DCFCDA}" type="datetimeFigureOut">
              <a:rPr lang="en-US" smtClean="0"/>
              <a:pPr/>
              <a:t>22/5/14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rbel"/>
              </a:defRPr>
            </a:lvl1pPr>
          </a:lstStyle>
          <a:p>
            <a:fld id="{4B9CCF71-B742-944E-AFFA-F21D05C7F0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73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0E1902-E6B4-DC47-A844-544ED2E3B594}" type="slidenum">
              <a:rPr lang="en-US"/>
              <a:pPr/>
              <a:t>1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dorrys.com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91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EDEEA-8146-4488-BBE6-3EA3645DB83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jasonlparks</a:t>
            </a:r>
            <a:r>
              <a:rPr lang="en-US" dirty="0" smtClean="0"/>
              <a:t>/4253344038/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CCF71-B742-944E-AFFA-F21D05C7F09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51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JDAP</a:t>
            </a:r>
            <a:r>
              <a:rPr lang="en-US" baseline="0" dirty="0" smtClean="0"/>
              <a:t> = joint data archiving policy, where journals partner with the Dryad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CCF71-B742-944E-AFFA-F21D05C7F0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8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-"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099D773-C012-2946-9A9E-90C4DC28C025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-"/>
            </a:pPr>
            <a:endParaRPr lang="en-US" sz="1800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0C3012-BC87-C44A-9280-A6C079DCF494}" type="slidenum">
              <a:rPr lang="en-US" sz="1200">
                <a:latin typeface="Corbel"/>
              </a:rPr>
              <a:pPr eaLnBrk="1" hangingPunct="1"/>
              <a:t>8</a:t>
            </a:fld>
            <a:endParaRPr lang="en-US" sz="1200" dirty="0">
              <a:latin typeface="Corbe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garymacfadyen</a:t>
            </a:r>
            <a:r>
              <a:rPr lang="en-US" dirty="0" smtClean="0"/>
              <a:t>/6860004327/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Clarify </a:t>
            </a:r>
            <a:r>
              <a:rPr lang="en-US" dirty="0"/>
              <a:t>the purpose</a:t>
            </a:r>
          </a:p>
          <a:p>
            <a:pPr marL="171450" indent="-171450">
              <a:buFontTx/>
              <a:buChar char="•"/>
            </a:pPr>
            <a:r>
              <a:rPr lang="en-US" dirty="0"/>
              <a:t>List the impact and risks</a:t>
            </a:r>
          </a:p>
          <a:p>
            <a:pPr marL="628650" lvl="1" indent="-171450">
              <a:buFontTx/>
              <a:buChar char="•"/>
            </a:pPr>
            <a:r>
              <a:rPr lang="en-US" dirty="0"/>
              <a:t>Is this a one time shot at gathering observational data or is this an experiment that could be repeated?</a:t>
            </a:r>
          </a:p>
          <a:p>
            <a:pPr marL="171450" indent="-171450">
              <a:buFontTx/>
              <a:buChar char="•"/>
            </a:pPr>
            <a:r>
              <a:rPr lang="en-US" dirty="0"/>
              <a:t>Determine which sides of the triangle are flexible</a:t>
            </a:r>
          </a:p>
          <a:p>
            <a:pPr marL="628650" lvl="1" indent="-171450">
              <a:buFontTx/>
              <a:buChar char="•"/>
            </a:pPr>
            <a:r>
              <a:rPr lang="en-US" dirty="0"/>
              <a:t>If you are going on a research trip where the schedule is set (</a:t>
            </a:r>
            <a:r>
              <a:rPr lang="en-US" dirty="0" err="1"/>
              <a:t>ie</a:t>
            </a:r>
            <a:r>
              <a:rPr lang="en-US" dirty="0"/>
              <a:t>. research cruise), then that element is not flexible, and cost/scope may need to adjust.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8DF5F8C-A0E2-204C-9CC8-8B6F9794A090}" type="slidenum">
              <a:rPr lang="en-US" sz="1200">
                <a:latin typeface="Corbel"/>
              </a:rPr>
              <a:pPr eaLnBrk="1" hangingPunct="1"/>
              <a:t>9</a:t>
            </a:fld>
            <a:endParaRPr lang="en-US" sz="1200" dirty="0">
              <a:latin typeface="Corbe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•"/>
            </a:pPr>
            <a:r>
              <a:rPr lang="en-US" dirty="0"/>
              <a:t>Document what you know now</a:t>
            </a:r>
          </a:p>
          <a:p>
            <a:pPr marL="171450" indent="-171450">
              <a:buFontTx/>
              <a:buChar char="•"/>
            </a:pPr>
            <a:r>
              <a:rPr lang="en-US" dirty="0"/>
              <a:t>Share the plan with your team</a:t>
            </a:r>
          </a:p>
          <a:p>
            <a:pPr marL="171450" indent="-171450">
              <a:buFontTx/>
              <a:buChar char="•"/>
            </a:pPr>
            <a:r>
              <a:rPr lang="en-US" dirty="0"/>
              <a:t>When getting started, simple and understandable is better than complex </a:t>
            </a:r>
          </a:p>
          <a:p>
            <a:pPr marL="171450" indent="-171450">
              <a:buFontTx/>
              <a:buChar char="•"/>
            </a:pPr>
            <a:r>
              <a:rPr lang="en-US" dirty="0"/>
              <a:t>Avoid procrastination and immobilization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65D561-CD78-D343-8867-046647D5E721}" type="slidenum">
              <a:rPr lang="en-US" sz="1200">
                <a:latin typeface="Corbel"/>
              </a:rPr>
              <a:pPr eaLnBrk="1" hangingPunct="1"/>
              <a:t>10</a:t>
            </a:fld>
            <a:endParaRPr lang="en-US" sz="1200" dirty="0">
              <a:latin typeface="Corbe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kmtucker</a:t>
            </a:r>
            <a:r>
              <a:rPr lang="en-US" dirty="0" smtClean="0"/>
              <a:t>/3355551036/sizes/l/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134B9-3958-7740-91AF-88D390AC8E9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Types: experimental, observational, raw or derived, physical collections, models, simulations, curriculum materials, software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3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9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1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22/5/14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3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22/5/14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2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22/5/14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2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22/5/14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7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22/5/14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22/5/14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7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6FE5396F-9934-C243-93A8-6813174EA426}" type="datetimeFigureOut">
              <a:rPr lang="en-US" smtClean="0"/>
              <a:pPr/>
              <a:t>22/5/14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26E2853D-8D82-F94F-B06F-68C86988EC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ewDMPTool_logo_cropped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48"/>
          <a:stretch/>
        </p:blipFill>
        <p:spPr>
          <a:xfrm>
            <a:off x="197466" y="6142366"/>
            <a:ext cx="2683878" cy="53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rbe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rbe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gif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Text Box 2"/>
          <p:cNvSpPr txBox="1">
            <a:spLocks noChangeArrowheads="1"/>
          </p:cNvSpPr>
          <p:nvPr/>
        </p:nvSpPr>
        <p:spPr bwMode="auto">
          <a:xfrm>
            <a:off x="1450150" y="1259175"/>
            <a:ext cx="6246069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4400" b="1" dirty="0" smtClean="0">
                <a:latin typeface="Corbel"/>
                <a:cs typeface="Corbel"/>
              </a:rPr>
              <a:t>Getting Started with Data Management </a:t>
            </a:r>
          </a:p>
          <a:p>
            <a:pPr algn="ctr" eaLnBrk="1" hangingPunct="1"/>
            <a:r>
              <a:rPr lang="en-US" sz="4400" b="1" dirty="0" smtClean="0">
                <a:latin typeface="Corbel"/>
                <a:cs typeface="Corbel"/>
              </a:rPr>
              <a:t>&amp; DMPTool</a:t>
            </a:r>
            <a:endParaRPr lang="en-US" sz="4400" b="1" dirty="0">
              <a:latin typeface="Corbel"/>
              <a:cs typeface="Corbel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177214" y="3742234"/>
            <a:ext cx="4795921" cy="10556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2800" dirty="0" smtClean="0">
                <a:latin typeface="Corbel"/>
                <a:cs typeface="Corbel"/>
              </a:rPr>
              <a:t>&lt;Your Name Here&gt;</a:t>
            </a:r>
            <a:endParaRPr lang="en-US" sz="2800" dirty="0">
              <a:latin typeface="Corbel"/>
              <a:cs typeface="Corbel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sz="2000" dirty="0" smtClean="0">
                <a:latin typeface="Corbel"/>
                <a:cs typeface="Corbel"/>
              </a:rPr>
              <a:t>&lt;Your Institution Here&gt;</a:t>
            </a:r>
            <a:endParaRPr lang="en-US" sz="2800" dirty="0" smtClean="0">
              <a:latin typeface="Corbel"/>
              <a:cs typeface="Corbel"/>
            </a:endParaRPr>
          </a:p>
        </p:txBody>
      </p:sp>
      <p:pic>
        <p:nvPicPr>
          <p:cNvPr id="5" name="Picture 4" descr="cc-z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365" y="5923742"/>
            <a:ext cx="2078462" cy="7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solidFill>
                  <a:srgbClr val="595959"/>
                </a:solidFill>
              </a:rPr>
              <a:t>Where to Start?</a:t>
            </a:r>
            <a:endParaRPr lang="en-US" b="1" dirty="0">
              <a:solidFill>
                <a:srgbClr val="595959"/>
              </a:solidFill>
            </a:endParaRP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smtClean="0"/>
              <a:t>Small &amp; Simple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Document what you know </a:t>
            </a:r>
            <a:r>
              <a:rPr lang="en-US" b="1" dirty="0" smtClean="0"/>
              <a:t>now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Share the plan with your team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Avoid procrastination and immobilization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28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Types of data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Data &amp; metadata standards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Policies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Plans for preservation</a:t>
            </a:r>
          </a:p>
          <a:p>
            <a:pPr marL="739775" indent="-566928">
              <a:buAutoNum type="arabicPeriod"/>
            </a:pPr>
            <a:r>
              <a:rPr lang="en-US" dirty="0" smtClean="0">
                <a:cs typeface="Corbel"/>
              </a:rPr>
              <a:t>Budget</a:t>
            </a:r>
            <a:endParaRPr lang="en-US" dirty="0">
              <a:cs typeface="Corbe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</a:rPr>
              <a:t>Components of a Basic DMP</a:t>
            </a:r>
            <a:endParaRPr lang="en-US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5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199" y="1600200"/>
            <a:ext cx="7766009" cy="4826000"/>
          </a:xfrm>
        </p:spPr>
        <p:txBody>
          <a:bodyPr>
            <a:normAutofit/>
          </a:bodyPr>
          <a:lstStyle/>
          <a:p>
            <a:pPr>
              <a:spcBef>
                <a:spcPts val="1176"/>
              </a:spcBef>
            </a:pPr>
            <a:r>
              <a:rPr lang="en-US" sz="2400" dirty="0" smtClean="0"/>
              <a:t>Types </a:t>
            </a:r>
            <a:r>
              <a:rPr lang="en-US" sz="2400" dirty="0"/>
              <a:t>of data </a:t>
            </a:r>
            <a:r>
              <a:rPr lang="en-US" sz="2400" dirty="0" smtClean="0"/>
              <a:t>produced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Relationship to existing data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 smtClean="0"/>
              <a:t>How/when/where will the data be captured or created?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 smtClean="0"/>
              <a:t>How </a:t>
            </a:r>
            <a:r>
              <a:rPr lang="en-US" sz="2400" dirty="0"/>
              <a:t>will </a:t>
            </a:r>
            <a:r>
              <a:rPr lang="en-US" sz="2400" dirty="0" smtClean="0"/>
              <a:t>the data be </a:t>
            </a:r>
            <a:r>
              <a:rPr lang="en-US" sz="2400" dirty="0"/>
              <a:t>processed?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Quality assurance &amp; quality </a:t>
            </a:r>
            <a:r>
              <a:rPr lang="en-US" sz="2400" dirty="0"/>
              <a:t>control </a:t>
            </a:r>
            <a:r>
              <a:rPr lang="en-US" sz="2400" dirty="0" smtClean="0"/>
              <a:t>measures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Security: version control, backing up</a:t>
            </a:r>
          </a:p>
          <a:p>
            <a:pPr>
              <a:spcBef>
                <a:spcPts val="1176"/>
              </a:spcBef>
            </a:pPr>
            <a:r>
              <a:rPr lang="en-US" sz="2400" dirty="0"/>
              <a:t>Who will be responsible for data management </a:t>
            </a:r>
            <a:r>
              <a:rPr lang="en-US" sz="2400" dirty="0" smtClean="0"/>
              <a:t>during/after </a:t>
            </a:r>
            <a:r>
              <a:rPr lang="en-US" sz="2400" dirty="0"/>
              <a:t>project</a:t>
            </a:r>
            <a:r>
              <a:rPr lang="en-US" sz="2400" dirty="0" smtClean="0"/>
              <a:t>?</a:t>
            </a:r>
            <a:endParaRPr lang="en-US" sz="2400" dirty="0"/>
          </a:p>
          <a:p>
            <a:pPr>
              <a:spcBef>
                <a:spcPts val="1176"/>
              </a:spcBef>
            </a:pPr>
            <a:endParaRPr lang="en-US" sz="2400" dirty="0"/>
          </a:p>
          <a:p>
            <a:pPr>
              <a:spcBef>
                <a:spcPts val="1176"/>
              </a:spcBef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80" y="3609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Types of data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003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464"/>
              </a:spcBef>
            </a:pPr>
            <a:r>
              <a:rPr lang="en-US" sz="2400" dirty="0" smtClean="0"/>
              <a:t>What metadata </a:t>
            </a:r>
            <a:r>
              <a:rPr lang="en-US" sz="2400" dirty="0"/>
              <a:t>are needed to make the data meaningful?</a:t>
            </a:r>
            <a:endParaRPr lang="en-US" sz="3600" dirty="0"/>
          </a:p>
          <a:p>
            <a:pPr>
              <a:spcBef>
                <a:spcPts val="1464"/>
              </a:spcBef>
            </a:pPr>
            <a:r>
              <a:rPr lang="en-US" sz="2400" dirty="0"/>
              <a:t>How will you create or capture these metadata? </a:t>
            </a:r>
            <a:endParaRPr lang="en-US" sz="3600" dirty="0"/>
          </a:p>
          <a:p>
            <a:pPr>
              <a:spcBef>
                <a:spcPts val="1464"/>
              </a:spcBef>
            </a:pPr>
            <a:r>
              <a:rPr lang="en-US" sz="2400" dirty="0" smtClean="0"/>
              <a:t>Why </a:t>
            </a:r>
            <a:r>
              <a:rPr lang="en-US" sz="2400" dirty="0"/>
              <a:t>have you chosen particular standards and approaches for metadata</a:t>
            </a:r>
            <a:r>
              <a:rPr lang="en-US" sz="2400" dirty="0" smtClean="0"/>
              <a:t>?</a:t>
            </a:r>
            <a:endParaRPr lang="en-US" sz="2400" dirty="0"/>
          </a:p>
          <a:p>
            <a:pPr>
              <a:spcBef>
                <a:spcPts val="1464"/>
              </a:spcBef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55" y="3643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2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Data &amp; metadata standards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4350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48463"/>
            <a:ext cx="8229600" cy="4525963"/>
          </a:xfrm>
        </p:spPr>
        <p:txBody>
          <a:bodyPr>
            <a:noAutofit/>
          </a:bodyPr>
          <a:lstStyle/>
          <a:p>
            <a:pPr>
              <a:spcBef>
                <a:spcPts val="1368"/>
              </a:spcBef>
            </a:pPr>
            <a:r>
              <a:rPr lang="en-US" sz="2200" dirty="0"/>
              <a:t>Are you under </a:t>
            </a:r>
            <a:r>
              <a:rPr lang="en-US" sz="2200" dirty="0" smtClean="0"/>
              <a:t>any obligation to </a:t>
            </a:r>
            <a:r>
              <a:rPr lang="en-US" sz="2200" dirty="0"/>
              <a:t>share </a:t>
            </a:r>
            <a:r>
              <a:rPr lang="en-US" sz="2200" dirty="0" smtClean="0"/>
              <a:t>data? </a:t>
            </a:r>
            <a:endParaRPr lang="en-US" sz="2200" dirty="0"/>
          </a:p>
          <a:p>
            <a:pPr>
              <a:spcBef>
                <a:spcPts val="1368"/>
              </a:spcBef>
            </a:pPr>
            <a:r>
              <a:rPr lang="en-US" sz="2200" dirty="0" smtClean="0"/>
              <a:t>How, when, &amp; where will </a:t>
            </a:r>
            <a:r>
              <a:rPr lang="en-US" sz="2200" dirty="0"/>
              <a:t>you make the data available? 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What </a:t>
            </a:r>
            <a:r>
              <a:rPr lang="en-US" sz="2200" dirty="0"/>
              <a:t>is the process for gaining access to the data? 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Who owns the copyright and/or intellectual property?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Will you retain rights before </a:t>
            </a:r>
            <a:r>
              <a:rPr lang="en-US" sz="2200" dirty="0"/>
              <a:t>opening </a:t>
            </a:r>
            <a:r>
              <a:rPr lang="en-US" sz="2200" dirty="0" smtClean="0"/>
              <a:t>data to </a:t>
            </a:r>
            <a:r>
              <a:rPr lang="en-US" sz="2200" dirty="0"/>
              <a:t>wider use? How long?</a:t>
            </a:r>
          </a:p>
          <a:p>
            <a:r>
              <a:rPr lang="en-US" sz="2200" dirty="0"/>
              <a:t>Are permission restrictions necessary?</a:t>
            </a:r>
          </a:p>
          <a:p>
            <a:r>
              <a:rPr lang="en-US" sz="2200" dirty="0"/>
              <a:t>Embargo periods for political/commercial/patent reasons? </a:t>
            </a:r>
          </a:p>
          <a:p>
            <a:r>
              <a:rPr lang="en-US" sz="2200" dirty="0"/>
              <a:t>Ethical and privacy issues?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/>
              <a:t>How </a:t>
            </a:r>
            <a:r>
              <a:rPr lang="en-US" sz="2200" dirty="0"/>
              <a:t>should your data be cited</a:t>
            </a:r>
            <a:r>
              <a:rPr lang="en-US" sz="2200" dirty="0" smtClean="0"/>
              <a:t>?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2" y="365108"/>
            <a:ext cx="8556799" cy="1143000"/>
          </a:xfrm>
        </p:spPr>
        <p:txBody>
          <a:bodyPr>
            <a:noAutofit/>
          </a:bodyPr>
          <a:lstStyle/>
          <a:p>
            <a:pPr marL="742950" indent="-742950" algn="l">
              <a:buFont typeface="+mj-lt"/>
              <a:buAutoNum type="arabicPeriod" startAt="3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Policies for access, sharing, re</a:t>
            </a:r>
            <a:r>
              <a:rPr lang="en-US" sz="4000" b="1" dirty="0">
                <a:solidFill>
                  <a:srgbClr val="595959"/>
                </a:solidFill>
                <a:cs typeface="Corbel"/>
              </a:rPr>
              <a:t>-</a:t>
            </a: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use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38490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965"/>
          </a:xfrm>
        </p:spPr>
        <p:txBody>
          <a:bodyPr>
            <a:noAutofit/>
          </a:bodyPr>
          <a:lstStyle/>
          <a:p>
            <a:pPr>
              <a:spcBef>
                <a:spcPts val="1320"/>
              </a:spcBef>
            </a:pPr>
            <a:r>
              <a:rPr lang="en-US" sz="2400" dirty="0"/>
              <a:t>What data will be preserved for the </a:t>
            </a:r>
            <a:r>
              <a:rPr lang="en-US" sz="2400" dirty="0" smtClean="0"/>
              <a:t>long term? For how </a:t>
            </a:r>
            <a:r>
              <a:rPr lang="en-US" sz="2400" dirty="0"/>
              <a:t>long</a:t>
            </a:r>
            <a:r>
              <a:rPr lang="en-US" sz="2400" dirty="0" smtClean="0"/>
              <a:t>?  </a:t>
            </a:r>
          </a:p>
          <a:p>
            <a:pPr>
              <a:spcBef>
                <a:spcPts val="1320"/>
              </a:spcBef>
            </a:pPr>
            <a:r>
              <a:rPr lang="en-US" sz="2400" dirty="0" smtClean="0"/>
              <a:t>Where will data be preserved?</a:t>
            </a:r>
            <a:endParaRPr lang="en-US" sz="2400" dirty="0"/>
          </a:p>
          <a:p>
            <a:pPr>
              <a:spcBef>
                <a:spcPts val="1320"/>
              </a:spcBef>
            </a:pPr>
            <a:r>
              <a:rPr lang="en-US" sz="2400" dirty="0"/>
              <a:t>What data transformations need to occur </a:t>
            </a:r>
            <a:r>
              <a:rPr lang="en-US" sz="2400" dirty="0" smtClean="0"/>
              <a:t>before preservation?</a:t>
            </a:r>
            <a:endParaRPr lang="en-US" sz="2400" dirty="0" smtClean="0">
              <a:cs typeface="Corbel"/>
            </a:endParaRPr>
          </a:p>
          <a:p>
            <a:pPr>
              <a:spcBef>
                <a:spcPts val="1320"/>
              </a:spcBef>
            </a:pPr>
            <a:r>
              <a:rPr lang="en-US" sz="2400" dirty="0">
                <a:cs typeface="Corbel"/>
              </a:rPr>
              <a:t>What metadata will be submitted alongside the datasets?</a:t>
            </a:r>
          </a:p>
          <a:p>
            <a:pPr>
              <a:spcBef>
                <a:spcPts val="1320"/>
              </a:spcBef>
            </a:pPr>
            <a:r>
              <a:rPr lang="en-US" sz="2400" dirty="0">
                <a:cs typeface="Corbel"/>
              </a:rPr>
              <a:t>Who will be responsible for preparing data for </a:t>
            </a:r>
            <a:r>
              <a:rPr lang="en-US" sz="2400" dirty="0" smtClean="0">
                <a:cs typeface="Corbel"/>
              </a:rPr>
              <a:t>preservation?</a:t>
            </a:r>
            <a:endParaRPr lang="en-US" sz="2400" dirty="0">
              <a:cs typeface="Corbel"/>
            </a:endParaRPr>
          </a:p>
          <a:p>
            <a:pPr>
              <a:spcBef>
                <a:spcPts val="1320"/>
              </a:spcBef>
            </a:pPr>
            <a:r>
              <a:rPr lang="en-US" sz="2400" dirty="0" smtClean="0">
                <a:cs typeface="Corbel"/>
              </a:rPr>
              <a:t>Who </a:t>
            </a:r>
            <a:r>
              <a:rPr lang="en-US" sz="2400" dirty="0">
                <a:cs typeface="Corbel"/>
              </a:rPr>
              <a:t>will be the main contact person for the archived data?</a:t>
            </a:r>
          </a:p>
          <a:p>
            <a:pPr>
              <a:spcBef>
                <a:spcPts val="1320"/>
              </a:spcBef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80" y="3609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4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Plans for archiving &amp; preservation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7842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250" y="348612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5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Budget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600200"/>
            <a:ext cx="7810500" cy="4525963"/>
          </a:xfrm>
        </p:spPr>
        <p:txBody>
          <a:bodyPr/>
          <a:lstStyle/>
          <a:p>
            <a:r>
              <a:rPr lang="en-US" sz="2800" dirty="0" smtClean="0"/>
              <a:t>Costs </a:t>
            </a:r>
            <a:r>
              <a:rPr lang="en-US" sz="2800" dirty="0"/>
              <a:t>of data preparation </a:t>
            </a:r>
            <a:r>
              <a:rPr lang="en-US" sz="2800" dirty="0" smtClean="0"/>
              <a:t>&amp; documentation</a:t>
            </a:r>
            <a:endParaRPr lang="en-US" sz="4000" dirty="0"/>
          </a:p>
          <a:p>
            <a:pPr marL="914400" lvl="2" indent="0">
              <a:buNone/>
            </a:pPr>
            <a:r>
              <a:rPr lang="en-US" dirty="0" smtClean="0"/>
              <a:t>Hardware, software</a:t>
            </a:r>
          </a:p>
          <a:p>
            <a:pPr marL="914400" lvl="2" indent="0">
              <a:buNone/>
            </a:pPr>
            <a:r>
              <a:rPr lang="en-US" dirty="0" smtClean="0"/>
              <a:t>Personnel</a:t>
            </a:r>
          </a:p>
          <a:p>
            <a:pPr marL="914400" lvl="2" indent="0">
              <a:buNone/>
            </a:pPr>
            <a:r>
              <a:rPr lang="en-US" dirty="0" smtClean="0"/>
              <a:t>Archive fees</a:t>
            </a:r>
          </a:p>
          <a:p>
            <a:r>
              <a:rPr lang="en-US" sz="2800" dirty="0" smtClean="0"/>
              <a:t>How costs </a:t>
            </a:r>
            <a:r>
              <a:rPr lang="en-US" sz="2800" dirty="0"/>
              <a:t>will be paid </a:t>
            </a:r>
            <a:endParaRPr lang="en-US" sz="2800" dirty="0" smtClean="0"/>
          </a:p>
          <a:p>
            <a:pPr marL="914400" lvl="2" indent="0">
              <a:buNone/>
            </a:pPr>
            <a:r>
              <a:rPr lang="en-US" dirty="0" smtClean="0"/>
              <a:t>Request funding!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3342461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2-20 at 12.16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0"/>
            <a:ext cx="7981030" cy="683318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7" name="Picture 6" descr="Screen Shot 2014-01-13 at 10.06.35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8" r="2362" b="87482"/>
          <a:stretch/>
        </p:blipFill>
        <p:spPr>
          <a:xfrm>
            <a:off x="6736081" y="10160"/>
            <a:ext cx="1336389" cy="858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29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2-20 at 12.1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0"/>
            <a:ext cx="7981030" cy="683318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117430" y="3088640"/>
            <a:ext cx="1910080" cy="9347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Data management resources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8480" y="2744153"/>
            <a:ext cx="1524000" cy="9347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Library of public DMPs</a:t>
            </a:r>
          </a:p>
        </p:txBody>
      </p:sp>
      <p:sp>
        <p:nvSpPr>
          <p:cNvPr id="6" name="Left Arrow 5"/>
          <p:cNvSpPr/>
          <p:nvPr/>
        </p:nvSpPr>
        <p:spPr>
          <a:xfrm>
            <a:off x="3037840" y="152400"/>
            <a:ext cx="2387600" cy="1127760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Funder guidance</a:t>
            </a:r>
          </a:p>
        </p:txBody>
      </p:sp>
      <p:pic>
        <p:nvPicPr>
          <p:cNvPr id="11" name="Picture 10" descr="Screen Shot 2014-01-13 at 10.06.3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8" r="2362" b="87482"/>
          <a:stretch/>
        </p:blipFill>
        <p:spPr>
          <a:xfrm>
            <a:off x="6736081" y="10160"/>
            <a:ext cx="1336389" cy="858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690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The DMPTool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2-20 at 12.1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0"/>
            <a:ext cx="7981030" cy="683318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6" name="Picture 5" descr="Screen Shot 2014-01-13 at 10.06.3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8" r="2362" b="87482"/>
          <a:stretch/>
        </p:blipFill>
        <p:spPr>
          <a:xfrm>
            <a:off x="6736081" y="10160"/>
            <a:ext cx="1336389" cy="858520"/>
          </a:xfrm>
          <a:prstGeom prst="rect">
            <a:avLst/>
          </a:prstGeom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5577840" y="243840"/>
            <a:ext cx="1351280" cy="87376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Log in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4-01-13 at 10.07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96760" cy="3432779"/>
          </a:xfrm>
          <a:prstGeom prst="rect">
            <a:avLst/>
          </a:prstGeom>
          <a:ln>
            <a:solidFill>
              <a:srgbClr val="4F6228"/>
            </a:solidFill>
          </a:ln>
        </p:spPr>
      </p:pic>
      <p:sp>
        <p:nvSpPr>
          <p:cNvPr id="7" name="Left Arrow 6"/>
          <p:cNvSpPr/>
          <p:nvPr/>
        </p:nvSpPr>
        <p:spPr>
          <a:xfrm>
            <a:off x="2362905" y="1441173"/>
            <a:ext cx="2601586" cy="81162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Select Institution</a:t>
            </a:r>
            <a:endParaRPr lang="en-US" dirty="0">
              <a:solidFill>
                <a:srgbClr val="4F6228"/>
              </a:solidFill>
            </a:endParaRPr>
          </a:p>
        </p:txBody>
      </p:sp>
      <p:pic>
        <p:nvPicPr>
          <p:cNvPr id="9" name="Picture 8" descr="Screen shot 2013-05-28 at 7.49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r="7658"/>
          <a:stretch/>
        </p:blipFill>
        <p:spPr>
          <a:xfrm>
            <a:off x="5294749" y="1760365"/>
            <a:ext cx="3135494" cy="4132750"/>
          </a:xfrm>
          <a:prstGeom prst="rect">
            <a:avLst/>
          </a:prstGeom>
          <a:ln>
            <a:solidFill>
              <a:srgbClr val="4F6228"/>
            </a:solidFill>
          </a:ln>
        </p:spPr>
      </p:pic>
      <p:sp>
        <p:nvSpPr>
          <p:cNvPr id="3" name="Right Arrow 2"/>
          <p:cNvSpPr/>
          <p:nvPr/>
        </p:nvSpPr>
        <p:spPr>
          <a:xfrm>
            <a:off x="1630233" y="3516073"/>
            <a:ext cx="3334257" cy="2113434"/>
          </a:xfrm>
          <a:prstGeom prst="rightArrow">
            <a:avLst>
              <a:gd name="adj1" fmla="val 50000"/>
              <a:gd name="adj2" fmla="val 32061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F6228"/>
                </a:solidFill>
              </a:rPr>
              <a:t>If your institution is a partner, you will be redirected to their login page</a:t>
            </a:r>
          </a:p>
        </p:txBody>
      </p:sp>
      <p:pic>
        <p:nvPicPr>
          <p:cNvPr id="6" name="Picture 5" descr="Screen Shot 2014-02-20 at 12.16.1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" r="18490" b="87064"/>
          <a:stretch/>
        </p:blipFill>
        <p:spPr>
          <a:xfrm>
            <a:off x="148026" y="419703"/>
            <a:ext cx="5146723" cy="2813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51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4-01-13 at 10.07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96760" cy="3432779"/>
          </a:xfrm>
          <a:prstGeom prst="rect">
            <a:avLst/>
          </a:prstGeom>
          <a:ln>
            <a:solidFill>
              <a:srgbClr val="4F6228"/>
            </a:solidFill>
          </a:ln>
        </p:spPr>
      </p:pic>
      <p:sp>
        <p:nvSpPr>
          <p:cNvPr id="7" name="Left Arrow 6"/>
          <p:cNvSpPr/>
          <p:nvPr/>
        </p:nvSpPr>
        <p:spPr>
          <a:xfrm>
            <a:off x="2362904" y="1365355"/>
            <a:ext cx="3229177" cy="106992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F6228"/>
                </a:solidFill>
              </a:rPr>
              <a:t>Your institution not listed? </a:t>
            </a:r>
          </a:p>
          <a:p>
            <a:pPr algn="ctr"/>
            <a:r>
              <a:rPr lang="en-US" dirty="0">
                <a:solidFill>
                  <a:srgbClr val="4F6228"/>
                </a:solidFill>
              </a:rPr>
              <a:t>Select “Non-partner” </a:t>
            </a:r>
          </a:p>
        </p:txBody>
      </p:sp>
      <p:pic>
        <p:nvPicPr>
          <p:cNvPr id="5" name="Picture 3" descr="C:\Users\Lenovo\Dropbox\IMLS Job Folder\dmptool2 images\Nonpartner_Log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5244" y="2511102"/>
            <a:ext cx="6278756" cy="4479580"/>
          </a:xfrm>
          <a:prstGeom prst="rect">
            <a:avLst/>
          </a:prstGeom>
          <a:noFill/>
          <a:ln>
            <a:solidFill>
              <a:srgbClr val="4F6228"/>
            </a:solidFill>
          </a:ln>
        </p:spPr>
      </p:pic>
      <p:sp>
        <p:nvSpPr>
          <p:cNvPr id="4" name="Right Arrow 3"/>
          <p:cNvSpPr/>
          <p:nvPr/>
        </p:nvSpPr>
        <p:spPr>
          <a:xfrm>
            <a:off x="4300963" y="4615438"/>
            <a:ext cx="2009358" cy="1070933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F6228"/>
                </a:solidFill>
              </a:rPr>
              <a:t>Then create an account</a:t>
            </a:r>
          </a:p>
        </p:txBody>
      </p:sp>
      <p:pic>
        <p:nvPicPr>
          <p:cNvPr id="6" name="Picture 5" descr="Screen Shot 2014-02-20 at 12.16.1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" r="18490" b="87064"/>
          <a:stretch/>
        </p:blipFill>
        <p:spPr>
          <a:xfrm>
            <a:off x="164960" y="418347"/>
            <a:ext cx="5016641" cy="274224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Screen Shot 2014-02-20 at 12.16.1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" r="18490" b="87064"/>
          <a:stretch/>
        </p:blipFill>
        <p:spPr>
          <a:xfrm>
            <a:off x="2882179" y="2955579"/>
            <a:ext cx="4991822" cy="2728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511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2-03 at 11.28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" y="0"/>
            <a:ext cx="6840855" cy="6858000"/>
          </a:xfrm>
          <a:prstGeom prst="rect">
            <a:avLst/>
          </a:prstGeom>
          <a:ln>
            <a:solidFill>
              <a:srgbClr val="4F6228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763330" y="2274548"/>
            <a:ext cx="1657501" cy="1118319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Set up your profile &amp; notification preferences</a:t>
            </a:r>
          </a:p>
        </p:txBody>
      </p:sp>
      <p:pic>
        <p:nvPicPr>
          <p:cNvPr id="6" name="Picture 5" descr="Screen Shot 2014-01-13 at 10.08.1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t="34882" r="1400" b="52438"/>
          <a:stretch/>
        </p:blipFill>
        <p:spPr>
          <a:xfrm>
            <a:off x="282357" y="1375470"/>
            <a:ext cx="6693527" cy="480624"/>
          </a:xfrm>
          <a:prstGeom prst="rect">
            <a:avLst/>
          </a:prstGeom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307758" y="857977"/>
            <a:ext cx="1343658" cy="487121"/>
            <a:chOff x="197275" y="1278353"/>
            <a:chExt cx="4578350" cy="1659807"/>
          </a:xfrm>
        </p:grpSpPr>
        <p:sp>
          <p:nvSpPr>
            <p:cNvPr id="9" name="Rectangle 8"/>
            <p:cNvSpPr/>
            <p:nvPr/>
          </p:nvSpPr>
          <p:spPr>
            <a:xfrm>
              <a:off x="197275" y="1278353"/>
              <a:ext cx="4578350" cy="165980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CDL_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1" y="1278353"/>
              <a:ext cx="4550664" cy="1642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9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1-13 at 10.08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838"/>
            <a:ext cx="8007362" cy="455928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986005" y="2350367"/>
            <a:ext cx="1657501" cy="1118319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Dashboard overview of DMPs</a:t>
            </a:r>
          </a:p>
        </p:txBody>
      </p:sp>
      <p:sp>
        <p:nvSpPr>
          <p:cNvPr id="5" name="Left Arrow 4"/>
          <p:cNvSpPr/>
          <p:nvPr/>
        </p:nvSpPr>
        <p:spPr>
          <a:xfrm>
            <a:off x="1188720" y="3513270"/>
            <a:ext cx="2133600" cy="76408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Create new DMP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4692" y="1421301"/>
            <a:ext cx="1343658" cy="487121"/>
            <a:chOff x="197275" y="1278353"/>
            <a:chExt cx="4578350" cy="1659807"/>
          </a:xfrm>
        </p:grpSpPr>
        <p:sp>
          <p:nvSpPr>
            <p:cNvPr id="7" name="Rectangle 6"/>
            <p:cNvSpPr/>
            <p:nvPr/>
          </p:nvSpPr>
          <p:spPr>
            <a:xfrm>
              <a:off x="197275" y="1278353"/>
              <a:ext cx="4578350" cy="165980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CDL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1" y="1278353"/>
              <a:ext cx="4550664" cy="1642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0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fforum-20.png"/>
          <p:cNvPicPr>
            <a:picLocks noChangeAspect="1"/>
          </p:cNvPicPr>
          <p:nvPr/>
        </p:nvPicPr>
        <p:blipFill rotWithShape="1">
          <a:blip r:embed="rId2" cstate="print"/>
          <a:srcRect r="511" b="57767"/>
          <a:stretch/>
        </p:blipFill>
        <p:spPr>
          <a:xfrm>
            <a:off x="1461406" y="523763"/>
            <a:ext cx="7155014" cy="2248430"/>
          </a:xfrm>
          <a:prstGeom prst="rect">
            <a:avLst/>
          </a:prstGeom>
          <a:ln>
            <a:solidFill>
              <a:srgbClr val="7F7F7F"/>
            </a:solidFill>
          </a:ln>
          <a:effectLst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1406" y="528344"/>
            <a:ext cx="7155012" cy="82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Left Arrow 14"/>
          <p:cNvSpPr/>
          <p:nvPr/>
        </p:nvSpPr>
        <p:spPr>
          <a:xfrm>
            <a:off x="6238240" y="3368856"/>
            <a:ext cx="1737360" cy="1101543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Or start a new plan</a:t>
            </a:r>
          </a:p>
        </p:txBody>
      </p:sp>
      <p:pic>
        <p:nvPicPr>
          <p:cNvPr id="6" name="Picture 5" descr="Screen Shot 2014-05-22 at 9.44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06" y="2766753"/>
            <a:ext cx="7155014" cy="38310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03250" y="4063548"/>
            <a:ext cx="1461406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r"/>
            <a:r>
              <a:rPr lang="en-US" sz="2000" dirty="0" smtClean="0">
                <a:solidFill>
                  <a:srgbClr val="4F6228"/>
                </a:solidFill>
              </a:rPr>
              <a:t>Either copy an existing DMP</a:t>
            </a:r>
            <a:endParaRPr lang="en-US" sz="2000" dirty="0">
              <a:solidFill>
                <a:srgbClr val="4F6228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fforum-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" y="477520"/>
            <a:ext cx="6339840" cy="54341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" y="488433"/>
            <a:ext cx="6339840" cy="72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709160" y="3667760"/>
            <a:ext cx="1823720" cy="430887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2200" dirty="0" smtClean="0">
                <a:solidFill>
                  <a:srgbClr val="4F6228"/>
                </a:solidFill>
              </a:rPr>
              <a:t>Select Funder</a:t>
            </a:r>
            <a:endParaRPr lang="en-US" sz="22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06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22 at 9.49.2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9"/>
          <a:stretch/>
        </p:blipFill>
        <p:spPr>
          <a:xfrm>
            <a:off x="2288722" y="1828801"/>
            <a:ext cx="6238813" cy="4457522"/>
          </a:xfrm>
          <a:prstGeom prst="rect">
            <a:avLst/>
          </a:prstGeom>
        </p:spPr>
      </p:pic>
      <p:pic>
        <p:nvPicPr>
          <p:cNvPr id="4" name="Picture 3" descr="dlfforum-21.png"/>
          <p:cNvPicPr>
            <a:picLocks noChangeAspect="1"/>
          </p:cNvPicPr>
          <p:nvPr/>
        </p:nvPicPr>
        <p:blipFill rotWithShape="1">
          <a:blip r:embed="rId3" cstate="print"/>
          <a:srcRect b="68216"/>
          <a:stretch/>
        </p:blipFill>
        <p:spPr>
          <a:xfrm>
            <a:off x="2194560" y="101601"/>
            <a:ext cx="6339840" cy="1727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49052" y="2830247"/>
            <a:ext cx="2052732" cy="1107996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2200" dirty="0" smtClean="0">
                <a:solidFill>
                  <a:srgbClr val="4F6228"/>
                </a:solidFill>
              </a:rPr>
              <a:t>Fill out basic information about the plan</a:t>
            </a:r>
            <a:endParaRPr lang="en-US" sz="22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56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22 at 9.49.2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9"/>
          <a:stretch/>
        </p:blipFill>
        <p:spPr>
          <a:xfrm>
            <a:off x="2288722" y="1828801"/>
            <a:ext cx="6238813" cy="4457522"/>
          </a:xfrm>
          <a:prstGeom prst="rect">
            <a:avLst/>
          </a:prstGeom>
        </p:spPr>
      </p:pic>
      <p:pic>
        <p:nvPicPr>
          <p:cNvPr id="4" name="Picture 3" descr="dlfforum-21.png"/>
          <p:cNvPicPr>
            <a:picLocks noChangeAspect="1"/>
          </p:cNvPicPr>
          <p:nvPr/>
        </p:nvPicPr>
        <p:blipFill rotWithShape="1">
          <a:blip r:embed="rId3" cstate="print"/>
          <a:srcRect b="68216"/>
          <a:stretch/>
        </p:blipFill>
        <p:spPr>
          <a:xfrm>
            <a:off x="2194560" y="101601"/>
            <a:ext cx="6339840" cy="1727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79929" y="3221673"/>
            <a:ext cx="2438400" cy="17475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90000"/>
              <a:tabLst/>
              <a:defRPr/>
            </a:pPr>
            <a:r>
              <a:rPr lang="en-US" sz="2800" dirty="0" smtClean="0">
                <a:solidFill>
                  <a:srgbClr val="4F6228"/>
                </a:solidFill>
              </a:rPr>
              <a:t>Co-owners can</a:t>
            </a:r>
          </a:p>
          <a:p>
            <a:pPr marL="736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/>
              <a:buChar char="•"/>
              <a:tabLst/>
              <a:defRPr/>
            </a:pPr>
            <a:r>
              <a:rPr lang="en-US" sz="2200" dirty="0" smtClean="0">
                <a:solidFill>
                  <a:srgbClr val="4F6228"/>
                </a:solidFill>
              </a:rPr>
              <a:t>Edit</a:t>
            </a:r>
          </a:p>
          <a:p>
            <a:pPr marL="736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/>
              <a:buChar char="•"/>
              <a:tabLst/>
              <a:defRPr/>
            </a:pPr>
            <a:r>
              <a:rPr kumimoji="0" lang="en-US" sz="2200" b="0" u="none" strike="noStrike" kern="1200" cap="none" spc="0" normalizeH="0" baseline="0" noProof="0" dirty="0" smtClean="0">
                <a:ln>
                  <a:noFill/>
                </a:ln>
                <a:solidFill>
                  <a:srgbClr val="4F6228"/>
                </a:solidFill>
                <a:effectLst/>
                <a:uLnTx/>
                <a:uFillTx/>
              </a:rPr>
              <a:t>Preview</a:t>
            </a:r>
            <a:endParaRPr kumimoji="0" lang="en-US" sz="2200" b="0" u="none" strike="noStrike" kern="1200" cap="none" spc="0" normalizeH="0" noProof="0" dirty="0" smtClean="0">
              <a:ln>
                <a:noFill/>
              </a:ln>
              <a:solidFill>
                <a:srgbClr val="4F6228"/>
              </a:solidFill>
              <a:effectLst/>
              <a:uLnTx/>
              <a:uFillTx/>
            </a:endParaRPr>
          </a:p>
          <a:p>
            <a:pPr marL="736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/>
              <a:buChar char="•"/>
              <a:tabLst/>
              <a:defRPr/>
            </a:pPr>
            <a:r>
              <a:rPr lang="en-US" sz="2200" baseline="0" dirty="0" smtClean="0">
                <a:solidFill>
                  <a:srgbClr val="4F6228"/>
                </a:solidFill>
              </a:rPr>
              <a:t>Download</a:t>
            </a:r>
            <a:endParaRPr kumimoji="0" lang="en-US" sz="2200" b="0" u="none" strike="noStrike" kern="1200" cap="none" spc="0" normalizeH="0" baseline="0" noProof="0" dirty="0">
              <a:ln>
                <a:noFill/>
              </a:ln>
              <a:solidFill>
                <a:srgbClr val="4F6228"/>
              </a:solidFill>
              <a:effectLst/>
              <a:uLnTx/>
              <a:uFillTx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629920" y="3221673"/>
            <a:ext cx="2418080" cy="1065847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4F6228"/>
                </a:solidFill>
              </a:rPr>
              <a:t>Add co-owners</a:t>
            </a:r>
            <a:endParaRPr lang="en-US" sz="2400" dirty="0" smtClean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9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22 at 9.49.2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9"/>
          <a:stretch/>
        </p:blipFill>
        <p:spPr>
          <a:xfrm>
            <a:off x="2288722" y="1828801"/>
            <a:ext cx="6238813" cy="4457522"/>
          </a:xfrm>
          <a:prstGeom prst="rect">
            <a:avLst/>
          </a:prstGeom>
        </p:spPr>
      </p:pic>
      <p:pic>
        <p:nvPicPr>
          <p:cNvPr id="4" name="Picture 3" descr="dlfforum-21.png"/>
          <p:cNvPicPr>
            <a:picLocks noChangeAspect="1"/>
          </p:cNvPicPr>
          <p:nvPr/>
        </p:nvPicPr>
        <p:blipFill rotWithShape="1">
          <a:blip r:embed="rId3" cstate="print"/>
          <a:srcRect b="68216"/>
          <a:stretch/>
        </p:blipFill>
        <p:spPr>
          <a:xfrm>
            <a:off x="2194560" y="101601"/>
            <a:ext cx="6339840" cy="1727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437435" y="4042112"/>
            <a:ext cx="2446019" cy="1723549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Three options: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Private – owners &amp; co-owners only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Within institution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Publicly 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35280" y="4572953"/>
            <a:ext cx="2946400" cy="1065847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4F6228"/>
                </a:solidFill>
              </a:rPr>
              <a:t>Visibility settings</a:t>
            </a:r>
            <a:endParaRPr lang="en-US" sz="2400" dirty="0" smtClean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3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3342461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5-22 at 9.45.2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2"/>
          <a:stretch/>
        </p:blipFill>
        <p:spPr>
          <a:xfrm>
            <a:off x="687070" y="1300480"/>
            <a:ext cx="7542530" cy="5467956"/>
          </a:xfrm>
          <a:prstGeom prst="rect">
            <a:avLst/>
          </a:prstGeom>
        </p:spPr>
      </p:pic>
      <p:pic>
        <p:nvPicPr>
          <p:cNvPr id="5" name="Picture 4" descr="Screen Shot 2014-03-11 at 12.28.3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90"/>
          <a:stretch/>
        </p:blipFill>
        <p:spPr>
          <a:xfrm>
            <a:off x="6350" y="1"/>
            <a:ext cx="9144000" cy="127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3800" y="4450080"/>
            <a:ext cx="1823720" cy="769441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200" dirty="0" smtClean="0">
                <a:solidFill>
                  <a:srgbClr val="4F6228"/>
                </a:solidFill>
              </a:rPr>
              <a:t>Answer questions</a:t>
            </a:r>
            <a:endParaRPr lang="en-US" sz="2200" dirty="0">
              <a:solidFill>
                <a:srgbClr val="4F6228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6929120" y="1786070"/>
            <a:ext cx="2133600" cy="76408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Instructions &amp; help</a:t>
            </a:r>
          </a:p>
        </p:txBody>
      </p:sp>
    </p:spTree>
    <p:extLst>
      <p:ext uri="{BB962C8B-B14F-4D97-AF65-F5344CB8AC3E}">
        <p14:creationId xmlns:p14="http://schemas.microsoft.com/office/powerpoint/2010/main" val="4242504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3-11 at 12.2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0" y="0"/>
            <a:ext cx="7471445" cy="685800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69240" y="2089953"/>
            <a:ext cx="2245360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 smtClean="0">
                <a:solidFill>
                  <a:srgbClr val="4F6228"/>
                </a:solidFill>
              </a:rPr>
              <a:t>Preview plan</a:t>
            </a:r>
            <a:endParaRPr lang="en-US" sz="2800" dirty="0">
              <a:solidFill>
                <a:srgbClr val="4F6228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3977640" y="0"/>
            <a:ext cx="2377440" cy="1249680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Export plan </a:t>
            </a:r>
          </a:p>
          <a:p>
            <a:pPr algn="ctr"/>
            <a:r>
              <a:rPr lang="en-US" dirty="0" smtClean="0">
                <a:solidFill>
                  <a:srgbClr val="4F6228"/>
                </a:solidFill>
              </a:rPr>
              <a:t>.txt, .rtf, .</a:t>
            </a:r>
            <a:r>
              <a:rPr lang="en-US" dirty="0" err="1" smtClean="0">
                <a:solidFill>
                  <a:srgbClr val="4F6228"/>
                </a:solidFill>
              </a:rPr>
              <a:t>pdf</a:t>
            </a:r>
            <a:endParaRPr lang="en-US" dirty="0" smtClean="0">
              <a:solidFill>
                <a:srgbClr val="4F6228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4088" y="176382"/>
            <a:ext cx="7590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blog.dmptool.org</a:t>
            </a:r>
            <a:endParaRPr lang="en-US" sz="3200" b="1" dirty="0">
              <a:latin typeface="Corbel"/>
            </a:endParaRPr>
          </a:p>
        </p:txBody>
      </p:sp>
      <p:pic>
        <p:nvPicPr>
          <p:cNvPr id="2" name="Picture 1" descr="Screen Shot 2014-05-22 at 10.00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2" y="944880"/>
            <a:ext cx="7131128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1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2 at 9.56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43" y="-1587"/>
            <a:ext cx="812155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8350" y="13822"/>
            <a:ext cx="43962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 smtClean="0"/>
              <a:t>facebook.com</a:t>
            </a:r>
            <a:r>
              <a:rPr lang="en-US" sz="3200" dirty="0" smtClean="0"/>
              <a:t>/</a:t>
            </a:r>
            <a:r>
              <a:rPr lang="en-US" sz="3200" dirty="0" err="1" smtClean="0"/>
              <a:t>dmptool</a:t>
            </a:r>
            <a:endParaRPr lang="en-US" sz="3200" b="1" dirty="0">
              <a:latin typeface="Corbel"/>
            </a:endParaRPr>
          </a:p>
        </p:txBody>
      </p:sp>
      <p:pic>
        <p:nvPicPr>
          <p:cNvPr id="6" name="Picture 5" descr="Screen Shot 2014-05-22 at 9.57.4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3" r="2206"/>
          <a:stretch/>
        </p:blipFill>
        <p:spPr>
          <a:xfrm>
            <a:off x="57150" y="2259408"/>
            <a:ext cx="5002530" cy="45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35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46571" y="1239445"/>
            <a:ext cx="3937000" cy="27051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dirty="0" smtClean="0"/>
              <a:t>Email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Twitter</a:t>
            </a:r>
          </a:p>
          <a:p>
            <a:pPr marL="0" indent="0" algn="r">
              <a:buNone/>
            </a:pPr>
            <a:r>
              <a:rPr lang="en-US" dirty="0" smtClean="0"/>
              <a:t>Facebook</a:t>
            </a:r>
          </a:p>
          <a:p>
            <a:pPr marL="0" indent="0" algn="r">
              <a:buNone/>
            </a:pPr>
            <a:r>
              <a:rPr lang="en-US" dirty="0" smtClean="0"/>
              <a:t>Blog</a:t>
            </a:r>
          </a:p>
          <a:p>
            <a:pPr marL="0" indent="0" algn="r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96829" y="1239445"/>
            <a:ext cx="5664200" cy="331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uc3@ucop.edu</a:t>
            </a:r>
          </a:p>
          <a:p>
            <a:pPr marL="0" indent="0">
              <a:buNone/>
            </a:pPr>
            <a:r>
              <a:rPr lang="en-US" dirty="0" smtClean="0"/>
              <a:t>&lt;your email here&gt;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TheDMPTool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dmptool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blog.dmptool.org</a:t>
            </a:r>
            <a:endParaRPr lang="en-US" sz="3600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680929" y="1101980"/>
            <a:ext cx="0" cy="32480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1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595959"/>
                </a:solidFill>
              </a:rPr>
              <a:t>Why is Data Management Important?</a:t>
            </a:r>
            <a:endParaRPr lang="en-US" sz="3600" b="1" dirty="0">
              <a:solidFill>
                <a:srgbClr val="595959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41070" y="1808480"/>
            <a:ext cx="727456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Data sharing allows for </a:t>
            </a:r>
            <a:r>
              <a:rPr lang="en-US" b="1" dirty="0" smtClean="0"/>
              <a:t>reproducibility</a:t>
            </a:r>
            <a:r>
              <a:rPr lang="en-US" dirty="0" smtClean="0"/>
              <a:t>, </a:t>
            </a:r>
            <a:r>
              <a:rPr lang="en-US" b="1" dirty="0" smtClean="0"/>
              <a:t>transparency</a:t>
            </a:r>
            <a:r>
              <a:rPr lang="en-US" dirty="0" smtClean="0"/>
              <a:t>, and </a:t>
            </a:r>
            <a:r>
              <a:rPr lang="en-US" b="1" dirty="0" smtClean="0"/>
              <a:t>data re-use </a:t>
            </a:r>
            <a:r>
              <a:rPr lang="en-US" dirty="0" smtClean="0"/>
              <a:t>in research.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Sharing is easier if </a:t>
            </a:r>
            <a:r>
              <a:rPr lang="en-US" b="1" dirty="0" smtClean="0"/>
              <a:t>data are managed well </a:t>
            </a:r>
            <a:r>
              <a:rPr lang="en-US" dirty="0" smtClean="0"/>
              <a:t>from the start of a project.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595959"/>
                </a:solidFill>
              </a:rPr>
              <a:t>Data Management &amp; Sharing Mandates</a:t>
            </a:r>
            <a:endParaRPr lang="en-US" sz="3600" b="1" dirty="0">
              <a:solidFill>
                <a:srgbClr val="595959"/>
              </a:solidFill>
            </a:endParaRPr>
          </a:p>
        </p:txBody>
      </p:sp>
      <p:pic>
        <p:nvPicPr>
          <p:cNvPr id="17410" name="Picture 2" descr="Office of Science And Technology Policy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7688" y="4660801"/>
            <a:ext cx="1698551" cy="1698551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Journals – PLOS, Nature, JDAP partners</a:t>
            </a:r>
          </a:p>
          <a:p>
            <a:r>
              <a:rPr lang="en-US" dirty="0" smtClean="0"/>
              <a:t>Funders – NSF, NIH</a:t>
            </a:r>
          </a:p>
          <a:p>
            <a:r>
              <a:rPr lang="en-US" dirty="0" smtClean="0"/>
              <a:t>Office of Science &amp; Technology Policy mandate, February 2013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565622" y="3939938"/>
            <a:ext cx="1070315" cy="1070182"/>
            <a:chOff x="5925542" y="1417638"/>
            <a:chExt cx="2324912" cy="2324624"/>
          </a:xfrm>
        </p:grpSpPr>
        <p:sp>
          <p:nvSpPr>
            <p:cNvPr id="7" name="Rounded Rectangle 6"/>
            <p:cNvSpPr/>
            <p:nvPr/>
          </p:nvSpPr>
          <p:spPr>
            <a:xfrm>
              <a:off x="5925542" y="1417638"/>
              <a:ext cx="2324912" cy="2324624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logo_nih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397" y="1605360"/>
              <a:ext cx="1953933" cy="1953933"/>
            </a:xfrm>
            <a:prstGeom prst="rect">
              <a:avLst/>
            </a:prstGeom>
          </p:spPr>
        </p:pic>
      </p:grpSp>
      <p:pic>
        <p:nvPicPr>
          <p:cNvPr id="11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48102" y="4110592"/>
            <a:ext cx="1384766" cy="138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nasa-logo-meatball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99" y="5495359"/>
            <a:ext cx="1431925" cy="922160"/>
          </a:xfrm>
          <a:prstGeom prst="rect">
            <a:avLst/>
          </a:prstGeom>
        </p:spPr>
      </p:pic>
      <p:pic>
        <p:nvPicPr>
          <p:cNvPr id="22" name="Picture 21" descr="cdc_logo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37" y="4758149"/>
            <a:ext cx="916748" cy="6724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271" y="5661492"/>
            <a:ext cx="853445" cy="929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149859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What is a 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data 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m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anagement 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p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lan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?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1414488" y="1920240"/>
            <a:ext cx="6310166" cy="4205923"/>
          </a:xfrm>
        </p:spPr>
        <p:txBody>
          <a:bodyPr>
            <a:noAutofit/>
          </a:bodyPr>
          <a:lstStyle/>
          <a:p>
            <a:pPr marL="0" indent="0" algn="ctr" eaLnBrk="1" hangingPunct="1">
              <a:buNone/>
            </a:pPr>
            <a:r>
              <a:rPr lang="en-US" dirty="0">
                <a:ea typeface="ＭＳ Ｐゴシック" charset="-128"/>
              </a:rPr>
              <a:t>A document that describes what you will do with your </a:t>
            </a:r>
            <a:r>
              <a:rPr lang="en-US" dirty="0" smtClean="0">
                <a:ea typeface="ＭＳ Ｐゴシック" charset="-128"/>
              </a:rPr>
              <a:t>data</a:t>
            </a:r>
          </a:p>
          <a:p>
            <a:pPr marL="0" indent="0" algn="ctr" eaLnBrk="1" hangingPunct="1">
              <a:buNone/>
            </a:pP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during </a:t>
            </a:r>
            <a:r>
              <a:rPr lang="en-US" dirty="0" smtClean="0">
                <a:ea typeface="ＭＳ Ｐゴシック" charset="-128"/>
              </a:rPr>
              <a:t>your research </a:t>
            </a:r>
          </a:p>
          <a:p>
            <a:pPr marL="0" indent="0" algn="ctr" eaLnBrk="1" hangingPunct="1">
              <a:buNone/>
            </a:pP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and</a:t>
            </a:r>
            <a:r>
              <a:rPr lang="en-US" dirty="0" smtClean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after</a:t>
            </a:r>
            <a:r>
              <a:rPr lang="en-US" b="1" dirty="0" smtClean="0">
                <a:solidFill>
                  <a:srgbClr val="FFFF00"/>
                </a:solidFill>
                <a:ea typeface="ＭＳ Ｐゴシック" charset="-128"/>
              </a:rPr>
              <a:t> </a:t>
            </a:r>
            <a:r>
              <a:rPr lang="en-US" dirty="0">
                <a:ea typeface="ＭＳ Ｐゴシック" charset="-128"/>
              </a:rPr>
              <a:t>you complete your </a:t>
            </a:r>
            <a:r>
              <a:rPr lang="en-US" dirty="0" smtClean="0">
                <a:ea typeface="ＭＳ Ｐゴシック" charset="-128"/>
              </a:rPr>
              <a:t>project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96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eaLnBrk="1" hangingPunct="1"/>
            <a:r>
              <a:rPr lang="en-US" sz="4000" b="1" dirty="0">
                <a:solidFill>
                  <a:srgbClr val="595959"/>
                </a:solidFill>
              </a:rPr>
              <a:t>Why </a:t>
            </a:r>
            <a:r>
              <a:rPr lang="en-US" sz="4000" b="1" dirty="0" smtClean="0">
                <a:solidFill>
                  <a:srgbClr val="595959"/>
                </a:solidFill>
              </a:rPr>
              <a:t>prepare </a:t>
            </a:r>
            <a:r>
              <a:rPr lang="en-US" sz="4000" b="1" dirty="0">
                <a:solidFill>
                  <a:srgbClr val="595959"/>
                </a:solidFill>
              </a:rPr>
              <a:t>a DMP?</a:t>
            </a:r>
          </a:p>
        </p:txBody>
      </p:sp>
      <p:sp>
        <p:nvSpPr>
          <p:cNvPr id="1433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97520" cy="4525963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dirty="0">
                <a:cs typeface="ＭＳ Ｐゴシック" charset="0"/>
              </a:rPr>
              <a:t>Saves time</a:t>
            </a:r>
            <a:endParaRPr lang="en-US" sz="2400" dirty="0">
              <a:cs typeface="ＭＳ Ｐゴシック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dirty="0">
                <a:cs typeface="ＭＳ Ｐゴシック" charset="0"/>
              </a:rPr>
              <a:t>Increases research efficiency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 smtClean="0">
                <a:cs typeface="ＭＳ Ｐゴシック" charset="0"/>
              </a:rPr>
              <a:t>Satisfies funder requirements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 smtClean="0">
                <a:cs typeface="ＭＳ Ｐゴシック" charset="0"/>
              </a:rPr>
              <a:t>Makes reproducibility &amp; sharing easier</a:t>
            </a:r>
            <a:endParaRPr lang="en-US" dirty="0">
              <a:cs typeface="ＭＳ Ｐゴシック" charset="0"/>
            </a:endParaRPr>
          </a:p>
          <a:p>
            <a:pPr eaLnBrk="1" hangingPunct="1"/>
            <a:endParaRPr lang="en-US" dirty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776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595959"/>
                </a:solidFill>
              </a:rPr>
              <a:t>A DMP is a Living Document</a:t>
            </a:r>
            <a:endParaRPr lang="en-US" b="1" dirty="0">
              <a:solidFill>
                <a:srgbClr val="595959"/>
              </a:solidFill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8000"/>
            </a:schemeClr>
          </a:solidFill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 smtClean="0"/>
              <a:t>Keep </a:t>
            </a:r>
            <a:r>
              <a:rPr lang="en-US" dirty="0"/>
              <a:t>your plan current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/>
              <a:t>Incorporate changes 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 smtClean="0"/>
              <a:t>Use as </a:t>
            </a:r>
            <a:r>
              <a:rPr lang="en-US" dirty="0"/>
              <a:t>a guide for daily activities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chemeClr val="accent3">
              <a:lumMod val="50000"/>
            </a:schemeClr>
          </a:solidFill>
        </a:ln>
        <a:effectLst/>
      </a:spPr>
      <a:bodyPr rtlCol="0" anchor="ctr"/>
      <a:lstStyle>
        <a:defPPr algn="ctr">
          <a:defRPr dirty="0" smtClean="0">
            <a:solidFill>
              <a:srgbClr val="4F6228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853</Words>
  <Application>Microsoft Macintosh PowerPoint</Application>
  <PresentationFormat>On-screen Show (4:3)</PresentationFormat>
  <Paragraphs>160</Paragraphs>
  <Slides>34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Overview</vt:lpstr>
      <vt:lpstr>Overview</vt:lpstr>
      <vt:lpstr>Why is Data Management Important?</vt:lpstr>
      <vt:lpstr>Data Management &amp; Sharing Mandates</vt:lpstr>
      <vt:lpstr>Overview</vt:lpstr>
      <vt:lpstr>What is a data management plan?</vt:lpstr>
      <vt:lpstr>Why prepare a DMP?</vt:lpstr>
      <vt:lpstr>A DMP is a Living Document</vt:lpstr>
      <vt:lpstr>Where to Start?</vt:lpstr>
      <vt:lpstr>Components of a Basic DMP</vt:lpstr>
      <vt:lpstr>Types of data</vt:lpstr>
      <vt:lpstr>Data &amp; metadata standards</vt:lpstr>
      <vt:lpstr>Policies for access, sharing, re-use</vt:lpstr>
      <vt:lpstr>Plans for archiving &amp; preservation</vt:lpstr>
      <vt:lpstr>Budget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Logistics for Webinar</dc:title>
  <dc:creator>Carly Strasser</dc:creator>
  <cp:lastModifiedBy>Carly Strasser</cp:lastModifiedBy>
  <cp:revision>54</cp:revision>
  <dcterms:created xsi:type="dcterms:W3CDTF">2013-05-22T20:51:53Z</dcterms:created>
  <dcterms:modified xsi:type="dcterms:W3CDTF">2014-05-22T17:00:44Z</dcterms:modified>
</cp:coreProperties>
</file>